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Rosario" panose="020B0604020202020204" charset="0"/>
      <p:regular r:id="rId16"/>
    </p:embeddedFont>
    <p:embeddedFont>
      <p:font typeface="Rosario Bold" panose="020B0604020202020204" charset="0"/>
      <p:regular r:id="rId17"/>
    </p:embeddedFont>
    <p:embeddedFont>
      <p:font typeface="Rosario Italic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1098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2.svg"/><Relationship Id="rId21" Type="http://schemas.openxmlformats.org/officeDocument/2006/relationships/image" Target="../media/image2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21.jpe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5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4.png"/><Relationship Id="rId28" Type="http://schemas.openxmlformats.org/officeDocument/2006/relationships/image" Target="../media/image29.jpeg"/><Relationship Id="rId10" Type="http://schemas.openxmlformats.org/officeDocument/2006/relationships/image" Target="../media/image9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Relationship Id="rId22" Type="http://schemas.openxmlformats.org/officeDocument/2006/relationships/image" Target="../media/image23.jpe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32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3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2.svg"/><Relationship Id="rId5" Type="http://schemas.openxmlformats.org/officeDocument/2006/relationships/image" Target="../media/image4.svg"/><Relationship Id="rId15" Type="http://schemas.openxmlformats.org/officeDocument/2006/relationships/image" Target="../media/image37.sv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svg"/><Relationship Id="rId1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4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4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3.jpeg"/><Relationship Id="rId2" Type="http://schemas.openxmlformats.org/officeDocument/2006/relationships/image" Target="../media/image1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5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50413" y="-2743662"/>
            <a:ext cx="7298595" cy="729859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342613" y="5961860"/>
            <a:ext cx="7298595" cy="729859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86675" y="9096618"/>
            <a:ext cx="2353208" cy="235320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959727" y="3595206"/>
            <a:ext cx="1919454" cy="191945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8905443"/>
            <a:ext cx="3920639" cy="705715"/>
          </a:xfrm>
          <a:custGeom>
            <a:avLst/>
            <a:gdLst/>
            <a:ahLst/>
            <a:cxnLst/>
            <a:rect l="l" t="t" r="r" b="b"/>
            <a:pathLst>
              <a:path w="3920639" h="705715">
                <a:moveTo>
                  <a:pt x="0" y="0"/>
                </a:moveTo>
                <a:lnTo>
                  <a:pt x="3920639" y="0"/>
                </a:lnTo>
                <a:lnTo>
                  <a:pt x="3920639" y="705714"/>
                </a:lnTo>
                <a:lnTo>
                  <a:pt x="0" y="7057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1591032" y="-892505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>
            <a:off x="16153568" y="2389297"/>
            <a:ext cx="1665995" cy="1665995"/>
          </a:xfrm>
          <a:custGeom>
            <a:avLst/>
            <a:gdLst/>
            <a:ahLst/>
            <a:cxnLst/>
            <a:rect l="l" t="t" r="r" b="b"/>
            <a:pathLst>
              <a:path w="1665995" h="1665995">
                <a:moveTo>
                  <a:pt x="0" y="0"/>
                </a:moveTo>
                <a:lnTo>
                  <a:pt x="1665996" y="0"/>
                </a:lnTo>
                <a:lnTo>
                  <a:pt x="1665996" y="1665995"/>
                </a:lnTo>
                <a:lnTo>
                  <a:pt x="0" y="16659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5546747" y="782726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326504" y="5985148"/>
            <a:ext cx="1320124" cy="1320124"/>
          </a:xfrm>
          <a:custGeom>
            <a:avLst/>
            <a:gdLst/>
            <a:ahLst/>
            <a:cxnLst/>
            <a:rect l="l" t="t" r="r" b="b"/>
            <a:pathLst>
              <a:path w="1320124" h="1320124">
                <a:moveTo>
                  <a:pt x="0" y="0"/>
                </a:moveTo>
                <a:lnTo>
                  <a:pt x="1320124" y="0"/>
                </a:lnTo>
                <a:lnTo>
                  <a:pt x="1320124" y="1320124"/>
                </a:lnTo>
                <a:lnTo>
                  <a:pt x="0" y="13201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3105014" y="-1844324"/>
            <a:ext cx="3688648" cy="3688648"/>
          </a:xfrm>
          <a:custGeom>
            <a:avLst/>
            <a:gdLst/>
            <a:ahLst/>
            <a:cxnLst/>
            <a:rect l="l" t="t" r="r" b="b"/>
            <a:pathLst>
              <a:path w="3688648" h="3688648">
                <a:moveTo>
                  <a:pt x="0" y="0"/>
                </a:moveTo>
                <a:lnTo>
                  <a:pt x="3688649" y="0"/>
                </a:lnTo>
                <a:lnTo>
                  <a:pt x="3688649" y="3688648"/>
                </a:lnTo>
                <a:lnTo>
                  <a:pt x="0" y="368864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00000" flipH="1">
            <a:off x="16153568" y="606788"/>
            <a:ext cx="1665995" cy="1665995"/>
          </a:xfrm>
          <a:custGeom>
            <a:avLst/>
            <a:gdLst/>
            <a:ahLst/>
            <a:cxnLst/>
            <a:rect l="l" t="t" r="r" b="b"/>
            <a:pathLst>
              <a:path w="1665995" h="1665995">
                <a:moveTo>
                  <a:pt x="1665996" y="0"/>
                </a:moveTo>
                <a:lnTo>
                  <a:pt x="0" y="0"/>
                </a:lnTo>
                <a:lnTo>
                  <a:pt x="0" y="1665995"/>
                </a:lnTo>
                <a:lnTo>
                  <a:pt x="1665996" y="1665995"/>
                </a:lnTo>
                <a:lnTo>
                  <a:pt x="16659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999296" y="3374087"/>
            <a:ext cx="8289408" cy="7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86"/>
              </a:lnSpc>
            </a:pPr>
            <a:r>
              <a:rPr lang="en-US" sz="5521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A Small Organization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812343" y="8343747"/>
            <a:ext cx="6663314" cy="111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15"/>
              </a:lnSpc>
            </a:pPr>
            <a:r>
              <a:rPr lang="en-US" sz="4071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By Christy Martinez-Garcia</a:t>
            </a:r>
          </a:p>
          <a:p>
            <a:pPr algn="ctr">
              <a:lnSpc>
                <a:spcPts val="4315"/>
              </a:lnSpc>
            </a:pPr>
            <a:r>
              <a:rPr lang="en-US" sz="4071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President/Founder</a:t>
            </a:r>
          </a:p>
        </p:txBody>
      </p:sp>
      <p:sp>
        <p:nvSpPr>
          <p:cNvPr id="23" name="Freeform 23"/>
          <p:cNvSpPr/>
          <p:nvPr/>
        </p:nvSpPr>
        <p:spPr>
          <a:xfrm>
            <a:off x="6227032" y="780960"/>
            <a:ext cx="5833936" cy="2126728"/>
          </a:xfrm>
          <a:custGeom>
            <a:avLst/>
            <a:gdLst/>
            <a:ahLst/>
            <a:cxnLst/>
            <a:rect l="l" t="t" r="r" b="b"/>
            <a:pathLst>
              <a:path w="5833936" h="2126728">
                <a:moveTo>
                  <a:pt x="0" y="0"/>
                </a:moveTo>
                <a:lnTo>
                  <a:pt x="5833936" y="0"/>
                </a:lnTo>
                <a:lnTo>
                  <a:pt x="5833936" y="2126728"/>
                </a:lnTo>
                <a:lnTo>
                  <a:pt x="0" y="212672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4625431" y="4341012"/>
            <a:ext cx="9037139" cy="357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50"/>
              </a:lnSpc>
            </a:pPr>
            <a:r>
              <a:rPr lang="en-US" sz="13446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DOING BIG THINGS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9567782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7566741" y="338234"/>
            <a:ext cx="3788106" cy="1380932"/>
          </a:xfrm>
          <a:custGeom>
            <a:avLst/>
            <a:gdLst/>
            <a:ahLst/>
            <a:cxnLst/>
            <a:rect l="l" t="t" r="r" b="b"/>
            <a:pathLst>
              <a:path w="3788106" h="1380932">
                <a:moveTo>
                  <a:pt x="0" y="0"/>
                </a:moveTo>
                <a:lnTo>
                  <a:pt x="3788106" y="0"/>
                </a:lnTo>
                <a:lnTo>
                  <a:pt x="3788106" y="1380932"/>
                </a:lnTo>
                <a:lnTo>
                  <a:pt x="0" y="138093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1028700" y="3000176"/>
            <a:ext cx="15881756" cy="6044893"/>
            <a:chOff x="0" y="0"/>
            <a:chExt cx="21175675" cy="8059857"/>
          </a:xfrm>
        </p:grpSpPr>
        <p:sp>
          <p:nvSpPr>
            <p:cNvPr id="23" name="Freeform 23"/>
            <p:cNvSpPr/>
            <p:nvPr/>
          </p:nvSpPr>
          <p:spPr>
            <a:xfrm>
              <a:off x="1104490" y="391344"/>
              <a:ext cx="3039764" cy="2171405"/>
            </a:xfrm>
            <a:custGeom>
              <a:avLst/>
              <a:gdLst/>
              <a:ahLst/>
              <a:cxnLst/>
              <a:rect l="l" t="t" r="r" b="b"/>
              <a:pathLst>
                <a:path w="3039764" h="2171405">
                  <a:moveTo>
                    <a:pt x="0" y="0"/>
                  </a:moveTo>
                  <a:lnTo>
                    <a:pt x="3039764" y="0"/>
                  </a:lnTo>
                  <a:lnTo>
                    <a:pt x="3039764" y="2171404"/>
                  </a:lnTo>
                  <a:lnTo>
                    <a:pt x="0" y="21714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10282738" y="499051"/>
              <a:ext cx="3445745" cy="1993454"/>
            </a:xfrm>
            <a:custGeom>
              <a:avLst/>
              <a:gdLst/>
              <a:ahLst/>
              <a:cxnLst/>
              <a:rect l="l" t="t" r="r" b="b"/>
              <a:pathLst>
                <a:path w="3445745" h="1993454">
                  <a:moveTo>
                    <a:pt x="0" y="0"/>
                  </a:moveTo>
                  <a:lnTo>
                    <a:pt x="3445745" y="0"/>
                  </a:lnTo>
                  <a:lnTo>
                    <a:pt x="3445745" y="1993454"/>
                  </a:lnTo>
                  <a:lnTo>
                    <a:pt x="0" y="19934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t="-45596" b="-27257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7131655" y="0"/>
              <a:ext cx="2562849" cy="2562849"/>
            </a:xfrm>
            <a:custGeom>
              <a:avLst/>
              <a:gdLst/>
              <a:ahLst/>
              <a:cxnLst/>
              <a:rect l="l" t="t" r="r" b="b"/>
              <a:pathLst>
                <a:path w="2562849" h="2562849">
                  <a:moveTo>
                    <a:pt x="0" y="0"/>
                  </a:moveTo>
                  <a:lnTo>
                    <a:pt x="2562849" y="0"/>
                  </a:lnTo>
                  <a:lnTo>
                    <a:pt x="2562849" y="2562849"/>
                  </a:lnTo>
                  <a:lnTo>
                    <a:pt x="0" y="25628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7429288" y="2833838"/>
              <a:ext cx="2576200" cy="2576200"/>
            </a:xfrm>
            <a:custGeom>
              <a:avLst/>
              <a:gdLst/>
              <a:ahLst/>
              <a:cxnLst/>
              <a:rect l="l" t="t" r="r" b="b"/>
              <a:pathLst>
                <a:path w="2576200" h="2576200">
                  <a:moveTo>
                    <a:pt x="0" y="0"/>
                  </a:moveTo>
                  <a:lnTo>
                    <a:pt x="2576200" y="0"/>
                  </a:lnTo>
                  <a:lnTo>
                    <a:pt x="2576200" y="2576200"/>
                  </a:lnTo>
                  <a:lnTo>
                    <a:pt x="0" y="2576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14515320" y="182754"/>
              <a:ext cx="2297106" cy="2424723"/>
            </a:xfrm>
            <a:custGeom>
              <a:avLst/>
              <a:gdLst/>
              <a:ahLst/>
              <a:cxnLst/>
              <a:rect l="l" t="t" r="r" b="b"/>
              <a:pathLst>
                <a:path w="2297106" h="2424723">
                  <a:moveTo>
                    <a:pt x="0" y="0"/>
                  </a:moveTo>
                  <a:lnTo>
                    <a:pt x="2297106" y="0"/>
                  </a:lnTo>
                  <a:lnTo>
                    <a:pt x="2297106" y="2424723"/>
                  </a:lnTo>
                  <a:lnTo>
                    <a:pt x="0" y="2424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6271487"/>
              <a:ext cx="3146092" cy="1700344"/>
            </a:xfrm>
            <a:custGeom>
              <a:avLst/>
              <a:gdLst/>
              <a:ahLst/>
              <a:cxnLst/>
              <a:rect l="l" t="t" r="r" b="b"/>
              <a:pathLst>
                <a:path w="3146092" h="1700344">
                  <a:moveTo>
                    <a:pt x="0" y="0"/>
                  </a:moveTo>
                  <a:lnTo>
                    <a:pt x="3146092" y="0"/>
                  </a:lnTo>
                  <a:lnTo>
                    <a:pt x="3146092" y="1700344"/>
                  </a:lnTo>
                  <a:lnTo>
                    <a:pt x="0" y="1700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8297905" y="5343943"/>
              <a:ext cx="3969667" cy="2715914"/>
            </a:xfrm>
            <a:custGeom>
              <a:avLst/>
              <a:gdLst/>
              <a:ahLst/>
              <a:cxnLst/>
              <a:rect l="l" t="t" r="r" b="b"/>
              <a:pathLst>
                <a:path w="3969667" h="2715914">
                  <a:moveTo>
                    <a:pt x="0" y="0"/>
                  </a:moveTo>
                  <a:lnTo>
                    <a:pt x="3969667" y="0"/>
                  </a:lnTo>
                  <a:lnTo>
                    <a:pt x="3969667" y="2715914"/>
                  </a:lnTo>
                  <a:lnTo>
                    <a:pt x="0" y="2715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4010074" y="2950377"/>
              <a:ext cx="2486717" cy="2486717"/>
            </a:xfrm>
            <a:custGeom>
              <a:avLst/>
              <a:gdLst/>
              <a:ahLst/>
              <a:cxnLst/>
              <a:rect l="l" t="t" r="r" b="b"/>
              <a:pathLst>
                <a:path w="2486717" h="2486717">
                  <a:moveTo>
                    <a:pt x="0" y="0"/>
                  </a:moveTo>
                  <a:lnTo>
                    <a:pt x="2486717" y="0"/>
                  </a:lnTo>
                  <a:lnTo>
                    <a:pt x="2486717" y="2486717"/>
                  </a:lnTo>
                  <a:lnTo>
                    <a:pt x="0" y="2486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3792756" y="6183460"/>
              <a:ext cx="4193185" cy="1876397"/>
            </a:xfrm>
            <a:custGeom>
              <a:avLst/>
              <a:gdLst/>
              <a:ahLst/>
              <a:cxnLst/>
              <a:rect l="l" t="t" r="r" b="b"/>
              <a:pathLst>
                <a:path w="4193185" h="1876397">
                  <a:moveTo>
                    <a:pt x="0" y="0"/>
                  </a:moveTo>
                  <a:lnTo>
                    <a:pt x="4193186" y="0"/>
                  </a:lnTo>
                  <a:lnTo>
                    <a:pt x="4193186" y="1876397"/>
                  </a:lnTo>
                  <a:lnTo>
                    <a:pt x="0" y="1876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 t="-4435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4159813" y="2956448"/>
              <a:ext cx="2406848" cy="2406848"/>
            </a:xfrm>
            <a:custGeom>
              <a:avLst/>
              <a:gdLst/>
              <a:ahLst/>
              <a:cxnLst/>
              <a:rect l="l" t="t" r="r" b="b"/>
              <a:pathLst>
                <a:path w="2406848" h="2406848">
                  <a:moveTo>
                    <a:pt x="0" y="0"/>
                  </a:moveTo>
                  <a:lnTo>
                    <a:pt x="2406848" y="0"/>
                  </a:lnTo>
                  <a:lnTo>
                    <a:pt x="2406848" y="2406848"/>
                  </a:lnTo>
                  <a:lnTo>
                    <a:pt x="0" y="24068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10564288" y="2945570"/>
              <a:ext cx="2882645" cy="2491524"/>
            </a:xfrm>
            <a:custGeom>
              <a:avLst/>
              <a:gdLst/>
              <a:ahLst/>
              <a:cxnLst/>
              <a:rect l="l" t="t" r="r" b="b"/>
              <a:pathLst>
                <a:path w="2882645" h="2491524">
                  <a:moveTo>
                    <a:pt x="0" y="0"/>
                  </a:moveTo>
                  <a:lnTo>
                    <a:pt x="2882645" y="0"/>
                  </a:lnTo>
                  <a:lnTo>
                    <a:pt x="2882645" y="2491524"/>
                  </a:lnTo>
                  <a:lnTo>
                    <a:pt x="0" y="24915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/>
              <a:stretch>
                <a:fillRect b="-1569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12267572" y="5961109"/>
              <a:ext cx="4008927" cy="1809048"/>
            </a:xfrm>
            <a:custGeom>
              <a:avLst/>
              <a:gdLst/>
              <a:ahLst/>
              <a:cxnLst/>
              <a:rect l="l" t="t" r="r" b="b"/>
              <a:pathLst>
                <a:path w="4008927" h="1809048">
                  <a:moveTo>
                    <a:pt x="0" y="0"/>
                  </a:moveTo>
                  <a:lnTo>
                    <a:pt x="4008927" y="0"/>
                  </a:lnTo>
                  <a:lnTo>
                    <a:pt x="4008927" y="1809048"/>
                  </a:lnTo>
                  <a:lnTo>
                    <a:pt x="0" y="18090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6859368" y="5676268"/>
              <a:ext cx="3201308" cy="2378729"/>
            </a:xfrm>
            <a:custGeom>
              <a:avLst/>
              <a:gdLst/>
              <a:ahLst/>
              <a:cxnLst/>
              <a:rect l="l" t="t" r="r" b="b"/>
              <a:pathLst>
                <a:path w="3201308" h="2378729">
                  <a:moveTo>
                    <a:pt x="0" y="0"/>
                  </a:moveTo>
                  <a:lnTo>
                    <a:pt x="3201308" y="0"/>
                  </a:lnTo>
                  <a:lnTo>
                    <a:pt x="3201308" y="2378729"/>
                  </a:lnTo>
                  <a:lnTo>
                    <a:pt x="0" y="23787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 t="-22904" b="-11676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7513499" y="3125521"/>
              <a:ext cx="3662176" cy="1992834"/>
            </a:xfrm>
            <a:custGeom>
              <a:avLst/>
              <a:gdLst/>
              <a:ahLst/>
              <a:cxnLst/>
              <a:rect l="l" t="t" r="r" b="b"/>
              <a:pathLst>
                <a:path w="3662176" h="1992834">
                  <a:moveTo>
                    <a:pt x="0" y="0"/>
                  </a:moveTo>
                  <a:lnTo>
                    <a:pt x="3662176" y="0"/>
                  </a:lnTo>
                  <a:lnTo>
                    <a:pt x="3662176" y="1992834"/>
                  </a:lnTo>
                  <a:lnTo>
                    <a:pt x="0" y="19928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 t="-13905" b="-56329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591321" y="2956448"/>
              <a:ext cx="2371817" cy="2511441"/>
            </a:xfrm>
            <a:custGeom>
              <a:avLst/>
              <a:gdLst/>
              <a:ahLst/>
              <a:cxnLst/>
              <a:rect l="l" t="t" r="r" b="b"/>
              <a:pathLst>
                <a:path w="2371817" h="2511441">
                  <a:moveTo>
                    <a:pt x="0" y="0"/>
                  </a:moveTo>
                  <a:lnTo>
                    <a:pt x="2371817" y="0"/>
                  </a:lnTo>
                  <a:lnTo>
                    <a:pt x="2371817" y="2511441"/>
                  </a:lnTo>
                  <a:lnTo>
                    <a:pt x="0" y="2511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4931654" y="499051"/>
              <a:ext cx="4995268" cy="1685395"/>
            </a:xfrm>
            <a:custGeom>
              <a:avLst/>
              <a:gdLst/>
              <a:ahLst/>
              <a:cxnLst/>
              <a:rect l="l" t="t" r="r" b="b"/>
              <a:pathLst>
                <a:path w="4995268" h="1685395">
                  <a:moveTo>
                    <a:pt x="0" y="0"/>
                  </a:moveTo>
                  <a:lnTo>
                    <a:pt x="4995269" y="0"/>
                  </a:lnTo>
                  <a:lnTo>
                    <a:pt x="4995269" y="1685395"/>
                  </a:lnTo>
                  <a:lnTo>
                    <a:pt x="0" y="1685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0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5248363" y="1686573"/>
            <a:ext cx="8424863" cy="145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7"/>
              </a:lnSpc>
            </a:pPr>
            <a:r>
              <a:rPr lang="en-US" sz="84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OUR PROGRAMS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309438" y="9235583"/>
            <a:ext cx="4302713" cy="734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0"/>
              </a:lnSpc>
            </a:pPr>
            <a:r>
              <a:rPr lang="en-US" sz="4321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AND MORE!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983737" y="682710"/>
            <a:ext cx="3788106" cy="1380932"/>
          </a:xfrm>
          <a:custGeom>
            <a:avLst/>
            <a:gdLst/>
            <a:ahLst/>
            <a:cxnLst/>
            <a:rect l="l" t="t" r="r" b="b"/>
            <a:pathLst>
              <a:path w="3788106" h="1380932">
                <a:moveTo>
                  <a:pt x="0" y="0"/>
                </a:moveTo>
                <a:lnTo>
                  <a:pt x="3788106" y="0"/>
                </a:lnTo>
                <a:lnTo>
                  <a:pt x="3788106" y="1380932"/>
                </a:lnTo>
                <a:lnTo>
                  <a:pt x="0" y="138093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2731204" y="3445973"/>
            <a:ext cx="12825592" cy="5620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6208" lvl="1" indent="-403104" algn="l">
              <a:lnSpc>
                <a:spcPts val="4481"/>
              </a:lnSpc>
              <a:buFont typeface="Arial"/>
              <a:buChar char="•"/>
            </a:pPr>
            <a:r>
              <a:rPr lang="en-US" sz="3734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Volunteer Hours in 2024</a:t>
            </a: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: Over 15,000 hours</a:t>
            </a:r>
          </a:p>
          <a:p>
            <a:pPr marL="806208" lvl="1" indent="-403104" algn="l">
              <a:lnSpc>
                <a:spcPts val="4481"/>
              </a:lnSpc>
              <a:buFont typeface="Arial"/>
              <a:buChar char="•"/>
            </a:pPr>
            <a:r>
              <a:rPr lang="en-US" sz="3734" spc="-41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Vamos a Pescar, Let’s Go Fishing 2024 </a:t>
            </a:r>
            <a:r>
              <a:rPr lang="en-US" sz="3734" b="1" spc="-4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Volunteers </a:t>
            </a:r>
            <a:r>
              <a:rPr lang="en-US" sz="3734" spc="-41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- Over 250</a:t>
            </a:r>
          </a:p>
          <a:p>
            <a:pPr marL="806208" lvl="1" indent="-403104" algn="l">
              <a:lnSpc>
                <a:spcPts val="4481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In 2024 collectively, </a:t>
            </a:r>
            <a:r>
              <a:rPr lang="en-US" sz="3734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we served</a:t>
            </a: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 over 30,000+ through our initiatives.</a:t>
            </a:r>
          </a:p>
          <a:p>
            <a:pPr marL="806208" lvl="1" indent="-403104" algn="l">
              <a:lnSpc>
                <a:spcPts val="4481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A FREE digital library with about 7,500 books</a:t>
            </a:r>
          </a:p>
          <a:p>
            <a:pPr marL="806208" lvl="1" indent="-403104" algn="l">
              <a:lnSpc>
                <a:spcPts val="4481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FREE Outdoor Fitness Equipment at Buddy Holly Lake</a:t>
            </a:r>
          </a:p>
          <a:p>
            <a:pPr marL="806208" lvl="1" indent="-403104" algn="l">
              <a:lnSpc>
                <a:spcPts val="4481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In the month of Dec. 2024, we</a:t>
            </a:r>
            <a:r>
              <a:rPr lang="en-US" sz="3734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 Served 300 </a:t>
            </a: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homeless and low-income youth, via our Warm Hearts program</a:t>
            </a:r>
          </a:p>
          <a:p>
            <a:pPr marL="806208" lvl="1" indent="-403104" algn="l">
              <a:lnSpc>
                <a:spcPts val="4481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LHF also provided over $120,000 in scholarships in the last seven years! </a:t>
            </a:r>
          </a:p>
        </p:txBody>
      </p:sp>
      <p:sp>
        <p:nvSpPr>
          <p:cNvPr id="23" name="Freeform 23"/>
          <p:cNvSpPr/>
          <p:nvPr/>
        </p:nvSpPr>
        <p:spPr>
          <a:xfrm>
            <a:off x="15243427" y="8427871"/>
            <a:ext cx="2015873" cy="764969"/>
          </a:xfrm>
          <a:custGeom>
            <a:avLst/>
            <a:gdLst/>
            <a:ahLst/>
            <a:cxnLst/>
            <a:rect l="l" t="t" r="r" b="b"/>
            <a:pathLst>
              <a:path w="2015873" h="764969">
                <a:moveTo>
                  <a:pt x="0" y="0"/>
                </a:moveTo>
                <a:lnTo>
                  <a:pt x="2015873" y="0"/>
                </a:lnTo>
                <a:lnTo>
                  <a:pt x="2015873" y="764969"/>
                </a:lnTo>
                <a:lnTo>
                  <a:pt x="0" y="76496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3332986" y="1901717"/>
            <a:ext cx="11089608" cy="145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7"/>
              </a:lnSpc>
            </a:pPr>
            <a:r>
              <a:rPr lang="en-US" sz="84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EXAMPLES OF IMPACT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6983737" y="682710"/>
            <a:ext cx="3788106" cy="1380932"/>
          </a:xfrm>
          <a:custGeom>
            <a:avLst/>
            <a:gdLst/>
            <a:ahLst/>
            <a:cxnLst/>
            <a:rect l="l" t="t" r="r" b="b"/>
            <a:pathLst>
              <a:path w="3788106" h="1380932">
                <a:moveTo>
                  <a:pt x="0" y="0"/>
                </a:moveTo>
                <a:lnTo>
                  <a:pt x="3788106" y="0"/>
                </a:lnTo>
                <a:lnTo>
                  <a:pt x="3788106" y="1380932"/>
                </a:lnTo>
                <a:lnTo>
                  <a:pt x="0" y="138093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407771" y="6768814"/>
            <a:ext cx="2209195" cy="2209195"/>
          </a:xfrm>
          <a:custGeom>
            <a:avLst/>
            <a:gdLst/>
            <a:ahLst/>
            <a:cxnLst/>
            <a:rect l="l" t="t" r="r" b="b"/>
            <a:pathLst>
              <a:path w="2209195" h="2209195">
                <a:moveTo>
                  <a:pt x="0" y="0"/>
                </a:moveTo>
                <a:lnTo>
                  <a:pt x="2209195" y="0"/>
                </a:lnTo>
                <a:lnTo>
                  <a:pt x="2209195" y="2209196"/>
                </a:lnTo>
                <a:lnTo>
                  <a:pt x="0" y="220919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4949339" y="1974560"/>
            <a:ext cx="8424863" cy="145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7"/>
              </a:lnSpc>
            </a:pPr>
            <a:r>
              <a:rPr lang="en-US" sz="84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GET INVOLVED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249032" y="3589766"/>
            <a:ext cx="9789937" cy="5620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6208" lvl="1" indent="-403104" algn="l">
              <a:lnSpc>
                <a:spcPts val="4481"/>
              </a:lnSpc>
              <a:buFont typeface="Arial"/>
              <a:buChar char="•"/>
            </a:pPr>
            <a:r>
              <a:rPr lang="en-US" sz="3734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Volunteer Driven</a:t>
            </a: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!</a:t>
            </a:r>
          </a:p>
          <a:p>
            <a:pPr marL="806208" lvl="1" indent="-403104" algn="l">
              <a:lnSpc>
                <a:spcPts val="4481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Our volunteers come from all backgrounds</a:t>
            </a:r>
          </a:p>
          <a:p>
            <a:pPr marL="806208" lvl="1" indent="-403104" algn="l">
              <a:lnSpc>
                <a:spcPts val="4481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Elementary to retirees</a:t>
            </a:r>
          </a:p>
          <a:p>
            <a:pPr marL="806208" lvl="1" indent="-403104" algn="l">
              <a:lnSpc>
                <a:spcPts val="4481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Volunteer when you can</a:t>
            </a:r>
          </a:p>
          <a:p>
            <a:pPr marL="806208" lvl="1" indent="-403104" algn="l">
              <a:lnSpc>
                <a:spcPts val="4481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We encourage Safe Environment Training</a:t>
            </a:r>
          </a:p>
          <a:p>
            <a:pPr marL="806208" lvl="1" indent="-403104" algn="l">
              <a:lnSpc>
                <a:spcPts val="4481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Member of the Volunteer Center</a:t>
            </a:r>
          </a:p>
          <a:p>
            <a:pPr marL="806208" lvl="1" indent="-403104" algn="l">
              <a:lnSpc>
                <a:spcPts val="4481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We recognize our volunteers annually at our Adelante Gala and all of our events.</a:t>
            </a:r>
          </a:p>
          <a:p>
            <a:pPr marL="806208" lvl="1" indent="-403104" algn="l">
              <a:lnSpc>
                <a:spcPts val="4481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Other nonprofits can become Member Association Partners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378390" y="6553190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5"/>
                </a:lnTo>
                <a:lnTo>
                  <a:pt x="0" y="5643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2762232" y="3758644"/>
            <a:ext cx="7221459" cy="4240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47"/>
              </a:lnSpc>
            </a:pPr>
            <a:r>
              <a:rPr lang="en-US" sz="1651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THANK</a:t>
            </a:r>
          </a:p>
          <a:p>
            <a:pPr algn="ctr">
              <a:lnSpc>
                <a:spcPts val="16347"/>
              </a:lnSpc>
            </a:pPr>
            <a:r>
              <a:rPr lang="en-US" sz="1651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YOU</a:t>
            </a:r>
          </a:p>
        </p:txBody>
      </p:sp>
      <p:sp>
        <p:nvSpPr>
          <p:cNvPr id="18" name="Freeform 18"/>
          <p:cNvSpPr/>
          <p:nvPr/>
        </p:nvSpPr>
        <p:spPr>
          <a:xfrm>
            <a:off x="7207250" y="1287601"/>
            <a:ext cx="3908128" cy="1424686"/>
          </a:xfrm>
          <a:custGeom>
            <a:avLst/>
            <a:gdLst/>
            <a:ahLst/>
            <a:cxnLst/>
            <a:rect l="l" t="t" r="r" b="b"/>
            <a:pathLst>
              <a:path w="3908128" h="1424686">
                <a:moveTo>
                  <a:pt x="0" y="0"/>
                </a:moveTo>
                <a:lnTo>
                  <a:pt x="3908129" y="0"/>
                </a:lnTo>
                <a:lnTo>
                  <a:pt x="3908129" y="1424686"/>
                </a:lnTo>
                <a:lnTo>
                  <a:pt x="0" y="142468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9062231" y="2362665"/>
            <a:ext cx="7924335" cy="7924335"/>
          </a:xfrm>
          <a:custGeom>
            <a:avLst/>
            <a:gdLst/>
            <a:ahLst/>
            <a:cxnLst/>
            <a:rect l="l" t="t" r="r" b="b"/>
            <a:pathLst>
              <a:path w="7924335" h="7924335">
                <a:moveTo>
                  <a:pt x="0" y="0"/>
                </a:moveTo>
                <a:lnTo>
                  <a:pt x="7924335" y="0"/>
                </a:lnTo>
                <a:lnTo>
                  <a:pt x="7924335" y="7924335"/>
                </a:lnTo>
                <a:lnTo>
                  <a:pt x="0" y="792433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15450900" y="8575609"/>
            <a:ext cx="3071331" cy="3071331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4764825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-10800000" flipH="1">
            <a:off x="-626826" y="7999560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830819" y="9258300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6425438" y="3066324"/>
            <a:ext cx="5865521" cy="8492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9"/>
              </a:lnSpc>
            </a:pPr>
            <a:r>
              <a:rPr lang="en-US" sz="6484" b="1">
                <a:solidFill>
                  <a:srgbClr val="000000"/>
                </a:solidFill>
                <a:latin typeface="Rosario Bold"/>
                <a:ea typeface="Rosario Bold"/>
                <a:cs typeface="Rosario Bold"/>
                <a:sym typeface="Rosario Bold"/>
              </a:rPr>
              <a:t>Contact Info</a:t>
            </a:r>
          </a:p>
        </p:txBody>
      </p:sp>
      <p:sp>
        <p:nvSpPr>
          <p:cNvPr id="22" name="Freeform 22"/>
          <p:cNvSpPr/>
          <p:nvPr/>
        </p:nvSpPr>
        <p:spPr>
          <a:xfrm>
            <a:off x="6425438" y="769715"/>
            <a:ext cx="5833936" cy="2126728"/>
          </a:xfrm>
          <a:custGeom>
            <a:avLst/>
            <a:gdLst/>
            <a:ahLst/>
            <a:cxnLst/>
            <a:rect l="l" t="t" r="r" b="b"/>
            <a:pathLst>
              <a:path w="5833936" h="2126728">
                <a:moveTo>
                  <a:pt x="0" y="0"/>
                </a:moveTo>
                <a:lnTo>
                  <a:pt x="5833936" y="0"/>
                </a:lnTo>
                <a:lnTo>
                  <a:pt x="5833936" y="2126728"/>
                </a:lnTo>
                <a:lnTo>
                  <a:pt x="0" y="212672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4432795" y="7871464"/>
            <a:ext cx="10481825" cy="1148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18"/>
              </a:lnSpc>
            </a:pPr>
            <a:r>
              <a:rPr lang="en-US" sz="6727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www.loshermanosfamilia.org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028700" y="6263703"/>
            <a:ext cx="2739539" cy="2739539"/>
            <a:chOff x="0" y="0"/>
            <a:chExt cx="3652718" cy="365271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652718" cy="3652718"/>
            </a:xfrm>
            <a:custGeom>
              <a:avLst/>
              <a:gdLst/>
              <a:ahLst/>
              <a:cxnLst/>
              <a:rect l="l" t="t" r="r" b="b"/>
              <a:pathLst>
                <a:path w="3652718" h="3652718">
                  <a:moveTo>
                    <a:pt x="0" y="0"/>
                  </a:moveTo>
                  <a:lnTo>
                    <a:pt x="3652718" y="0"/>
                  </a:lnTo>
                  <a:lnTo>
                    <a:pt x="3652718" y="3652718"/>
                  </a:lnTo>
                  <a:lnTo>
                    <a:pt x="0" y="36527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949339" y="7026130"/>
            <a:ext cx="8786135" cy="845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</a:pPr>
            <a:r>
              <a:rPr lang="en-US" sz="4969" b="1">
                <a:solidFill>
                  <a:srgbClr val="1AADED"/>
                </a:solidFill>
                <a:latin typeface="Rosario Bold"/>
                <a:ea typeface="Rosario Bold"/>
                <a:cs typeface="Rosario Bold"/>
                <a:sym typeface="Rosario Bold"/>
              </a:rPr>
              <a:t>loshermanosfamilia@gmail.com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949339" y="6142696"/>
            <a:ext cx="8786135" cy="845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</a:pPr>
            <a:r>
              <a:rPr lang="en-US" sz="4969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c (806)544-6526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965131" y="5263096"/>
            <a:ext cx="8786135" cy="845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56"/>
              </a:lnSpc>
            </a:pPr>
            <a:r>
              <a:rPr lang="en-US" sz="4969" b="1">
                <a:solidFill>
                  <a:srgbClr val="1AADED"/>
                </a:solidFill>
                <a:latin typeface="Rosario Bold"/>
                <a:ea typeface="Rosario Bold"/>
                <a:cs typeface="Rosario Bold"/>
                <a:sym typeface="Rosario Bold"/>
              </a:rPr>
              <a:t>o (806)792-1212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945564" y="3993763"/>
            <a:ext cx="10825268" cy="1326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8"/>
              </a:lnSpc>
            </a:pPr>
            <a:r>
              <a:rPr lang="en-US" sz="4969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Christy Martinez-Garcia,</a:t>
            </a:r>
          </a:p>
          <a:p>
            <a:pPr algn="ctr">
              <a:lnSpc>
                <a:spcPts val="5118"/>
              </a:lnSpc>
            </a:pPr>
            <a:r>
              <a:rPr lang="en-US" sz="4969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President</a:t>
            </a:r>
          </a:p>
        </p:txBody>
      </p:sp>
      <p:sp>
        <p:nvSpPr>
          <p:cNvPr id="30" name="Freeform 30"/>
          <p:cNvSpPr/>
          <p:nvPr/>
        </p:nvSpPr>
        <p:spPr>
          <a:xfrm>
            <a:off x="4449203" y="3073839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949339" y="3427841"/>
            <a:ext cx="8424863" cy="145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7"/>
              </a:lnSpc>
            </a:pPr>
            <a:r>
              <a:rPr lang="en-US" sz="84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BACKGROUND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82207" y="5497608"/>
            <a:ext cx="14323587" cy="18652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7"/>
              </a:lnSpc>
            </a:pPr>
            <a:r>
              <a:rPr lang="en-US" sz="4241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When an area farmer lay in a hospital recovery room after an emergency bypass, he requested to go fishing with his family after his recovery...</a:t>
            </a:r>
          </a:p>
        </p:txBody>
      </p:sp>
      <p:sp>
        <p:nvSpPr>
          <p:cNvPr id="23" name="Freeform 23"/>
          <p:cNvSpPr/>
          <p:nvPr/>
        </p:nvSpPr>
        <p:spPr>
          <a:xfrm>
            <a:off x="6244802" y="1139755"/>
            <a:ext cx="5833936" cy="2126728"/>
          </a:xfrm>
          <a:custGeom>
            <a:avLst/>
            <a:gdLst/>
            <a:ahLst/>
            <a:cxnLst/>
            <a:rect l="l" t="t" r="r" b="b"/>
            <a:pathLst>
              <a:path w="5833936" h="2126728">
                <a:moveTo>
                  <a:pt x="0" y="0"/>
                </a:moveTo>
                <a:lnTo>
                  <a:pt x="5833936" y="0"/>
                </a:lnTo>
                <a:lnTo>
                  <a:pt x="5833936" y="2126728"/>
                </a:lnTo>
                <a:lnTo>
                  <a:pt x="0" y="212672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949339" y="3427841"/>
            <a:ext cx="8424863" cy="1450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7"/>
              </a:lnSpc>
            </a:pPr>
            <a:r>
              <a:rPr lang="en-US" sz="84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BACKGROUND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99977" y="6057922"/>
            <a:ext cx="14323587" cy="746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2"/>
              </a:lnSpc>
            </a:pPr>
            <a:r>
              <a:rPr lang="en-US" sz="5141" i="1">
                <a:solidFill>
                  <a:srgbClr val="30318B"/>
                </a:solidFill>
                <a:latin typeface="Rosario Italics"/>
                <a:ea typeface="Rosario Italics"/>
                <a:cs typeface="Rosario Italics"/>
                <a:sym typeface="Rosario Italics"/>
              </a:rPr>
              <a:t>He died the next morning.</a:t>
            </a:r>
          </a:p>
        </p:txBody>
      </p:sp>
      <p:sp>
        <p:nvSpPr>
          <p:cNvPr id="23" name="Freeform 23"/>
          <p:cNvSpPr/>
          <p:nvPr/>
        </p:nvSpPr>
        <p:spPr>
          <a:xfrm>
            <a:off x="6244802" y="1139755"/>
            <a:ext cx="5833936" cy="2126728"/>
          </a:xfrm>
          <a:custGeom>
            <a:avLst/>
            <a:gdLst/>
            <a:ahLst/>
            <a:cxnLst/>
            <a:rect l="l" t="t" r="r" b="b"/>
            <a:pathLst>
              <a:path w="5833936" h="2126728">
                <a:moveTo>
                  <a:pt x="0" y="0"/>
                </a:moveTo>
                <a:lnTo>
                  <a:pt x="5833936" y="0"/>
                </a:lnTo>
                <a:lnTo>
                  <a:pt x="5833936" y="2126728"/>
                </a:lnTo>
                <a:lnTo>
                  <a:pt x="0" y="212672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9405610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931568" y="2314558"/>
            <a:ext cx="8424863" cy="145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7"/>
              </a:lnSpc>
            </a:pPr>
            <a:r>
              <a:rPr lang="en-US" sz="84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ACTION</a:t>
            </a:r>
          </a:p>
        </p:txBody>
      </p:sp>
      <p:sp>
        <p:nvSpPr>
          <p:cNvPr id="22" name="Freeform 22"/>
          <p:cNvSpPr/>
          <p:nvPr/>
        </p:nvSpPr>
        <p:spPr>
          <a:xfrm>
            <a:off x="256226" y="8302155"/>
            <a:ext cx="2622849" cy="956145"/>
          </a:xfrm>
          <a:custGeom>
            <a:avLst/>
            <a:gdLst/>
            <a:ahLst/>
            <a:cxnLst/>
            <a:rect l="l" t="t" r="r" b="b"/>
            <a:pathLst>
              <a:path w="2622849" h="956145">
                <a:moveTo>
                  <a:pt x="0" y="0"/>
                </a:moveTo>
                <a:lnTo>
                  <a:pt x="2622849" y="0"/>
                </a:lnTo>
                <a:lnTo>
                  <a:pt x="2622849" y="956145"/>
                </a:lnTo>
                <a:lnTo>
                  <a:pt x="0" y="95614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3934424" y="3853987"/>
            <a:ext cx="11188451" cy="5625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6208" lvl="1" indent="-403104" algn="l">
              <a:lnSpc>
                <a:spcPts val="4443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Plans to fulfill the last request began in 2008.</a:t>
            </a:r>
          </a:p>
          <a:p>
            <a:pPr marL="806208" lvl="1" indent="-403104" algn="l">
              <a:lnSpc>
                <a:spcPts val="4443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Our first “Vamos a Pescar, Let’s Go Fishing” event was held in August 2009.</a:t>
            </a:r>
          </a:p>
          <a:p>
            <a:pPr marL="806208" lvl="1" indent="-403104" algn="l">
              <a:lnSpc>
                <a:spcPts val="4443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Over 1,600 attended ~ growing annually.</a:t>
            </a:r>
          </a:p>
          <a:p>
            <a:pPr marL="806208" lvl="1" indent="-403104" algn="l">
              <a:lnSpc>
                <a:spcPts val="4443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LHF became a 501 (c) (3) in April 2014 due to growth</a:t>
            </a:r>
          </a:p>
          <a:p>
            <a:pPr marL="806208" lvl="1" indent="-403104" algn="l">
              <a:lnSpc>
                <a:spcPts val="4443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In 2019, the attendance for VAP reached 5,000</a:t>
            </a:r>
          </a:p>
          <a:p>
            <a:pPr marL="806208" lvl="1" indent="-403104" algn="l">
              <a:lnSpc>
                <a:spcPts val="4443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LHF was canceled in 2020 due to COVID-19.</a:t>
            </a:r>
          </a:p>
          <a:p>
            <a:pPr marL="806208" lvl="1" indent="-403104" algn="l">
              <a:lnSpc>
                <a:spcPts val="4443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In 2021, we restored the FREE event and going.</a:t>
            </a:r>
          </a:p>
          <a:p>
            <a:pPr marL="806208" lvl="1" indent="-403104" algn="l">
              <a:lnSpc>
                <a:spcPts val="4443"/>
              </a:lnSpc>
              <a:buFont typeface="Arial"/>
              <a:buChar char="•"/>
            </a:pP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In 2024, we celebrated our fishingñera and our fishing event attendance was almost 4,000</a:t>
            </a:r>
          </a:p>
        </p:txBody>
      </p:sp>
      <p:sp>
        <p:nvSpPr>
          <p:cNvPr id="24" name="Freeform 24"/>
          <p:cNvSpPr/>
          <p:nvPr/>
        </p:nvSpPr>
        <p:spPr>
          <a:xfrm>
            <a:off x="7496991" y="98720"/>
            <a:ext cx="3328646" cy="2377763"/>
          </a:xfrm>
          <a:custGeom>
            <a:avLst/>
            <a:gdLst/>
            <a:ahLst/>
            <a:cxnLst/>
            <a:rect l="l" t="t" r="r" b="b"/>
            <a:pathLst>
              <a:path w="3328646" h="2377763">
                <a:moveTo>
                  <a:pt x="0" y="0"/>
                </a:moveTo>
                <a:lnTo>
                  <a:pt x="3328647" y="0"/>
                </a:lnTo>
                <a:lnTo>
                  <a:pt x="3328647" y="2377763"/>
                </a:lnTo>
                <a:lnTo>
                  <a:pt x="0" y="237776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2596351" y="2203119"/>
            <a:ext cx="3822984" cy="2730885"/>
          </a:xfrm>
          <a:custGeom>
            <a:avLst/>
            <a:gdLst/>
            <a:ahLst/>
            <a:cxnLst/>
            <a:rect l="l" t="t" r="r" b="b"/>
            <a:pathLst>
              <a:path w="3822984" h="2730885">
                <a:moveTo>
                  <a:pt x="0" y="0"/>
                </a:moveTo>
                <a:lnTo>
                  <a:pt x="3822984" y="0"/>
                </a:lnTo>
                <a:lnTo>
                  <a:pt x="3822984" y="2730885"/>
                </a:lnTo>
                <a:lnTo>
                  <a:pt x="0" y="273088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7718752" y="5165430"/>
            <a:ext cx="4190793" cy="1178661"/>
          </a:xfrm>
          <a:custGeom>
            <a:avLst/>
            <a:gdLst/>
            <a:ahLst/>
            <a:cxnLst/>
            <a:rect l="l" t="t" r="r" b="b"/>
            <a:pathLst>
              <a:path w="4190793" h="1178661">
                <a:moveTo>
                  <a:pt x="0" y="0"/>
                </a:moveTo>
                <a:lnTo>
                  <a:pt x="4190794" y="0"/>
                </a:lnTo>
                <a:lnTo>
                  <a:pt x="4190794" y="1178660"/>
                </a:lnTo>
                <a:lnTo>
                  <a:pt x="0" y="117866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9430197" y="6605564"/>
            <a:ext cx="3796344" cy="1814880"/>
          </a:xfrm>
          <a:custGeom>
            <a:avLst/>
            <a:gdLst/>
            <a:ahLst/>
            <a:cxnLst/>
            <a:rect l="l" t="t" r="r" b="b"/>
            <a:pathLst>
              <a:path w="3796344" h="1814880">
                <a:moveTo>
                  <a:pt x="0" y="0"/>
                </a:moveTo>
                <a:lnTo>
                  <a:pt x="3796344" y="0"/>
                </a:lnTo>
                <a:lnTo>
                  <a:pt x="3796344" y="1814880"/>
                </a:lnTo>
                <a:lnTo>
                  <a:pt x="0" y="1814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245883" y="7953366"/>
            <a:ext cx="2700936" cy="984611"/>
          </a:xfrm>
          <a:custGeom>
            <a:avLst/>
            <a:gdLst/>
            <a:ahLst/>
            <a:cxnLst/>
            <a:rect l="l" t="t" r="r" b="b"/>
            <a:pathLst>
              <a:path w="2700936" h="984611">
                <a:moveTo>
                  <a:pt x="0" y="0"/>
                </a:moveTo>
                <a:lnTo>
                  <a:pt x="2700935" y="0"/>
                </a:lnTo>
                <a:lnTo>
                  <a:pt x="2700935" y="984611"/>
                </a:lnTo>
                <a:lnTo>
                  <a:pt x="0" y="984611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4406678" y="612974"/>
            <a:ext cx="10047038" cy="145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7"/>
              </a:lnSpc>
            </a:pPr>
            <a:r>
              <a:rPr lang="en-US" sz="84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OUR FIRST PROJECT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130097" y="2519795"/>
            <a:ext cx="7524907" cy="189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1"/>
              </a:lnSpc>
            </a:pPr>
            <a:r>
              <a:rPr lang="en-US" sz="6620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“Vamos a Pescar, Let’s Go Fishing”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164001" y="5509031"/>
            <a:ext cx="3258671" cy="83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867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LHF partnered with a national foundation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477413" y="7118307"/>
            <a:ext cx="3890518" cy="83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867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VAP became a pilot for a national program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699033" y="8732723"/>
            <a:ext cx="3258671" cy="835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9"/>
              </a:lnSpc>
            </a:pPr>
            <a:r>
              <a:rPr lang="en-US" sz="2867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Featured on the Disney Channel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376848" y="3276064"/>
            <a:ext cx="9569845" cy="895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4"/>
              </a:lnSpc>
            </a:pPr>
            <a:r>
              <a:rPr lang="en-US" sz="5253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MISSION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57622" y="4619013"/>
            <a:ext cx="14772757" cy="2775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6208" lvl="1" indent="-403104" algn="ctr">
              <a:lnSpc>
                <a:spcPts val="3622"/>
              </a:lnSpc>
              <a:buFont typeface="Arial"/>
              <a:buChar char="•"/>
            </a:pPr>
            <a:r>
              <a:rPr lang="en-US" sz="3734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Mission</a:t>
            </a: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: Organized exclusively to be a significant catalyst for promoting family engagement, encouraging awareness about social issues, especially those impacting families, and more specifically to providing a positive environment for West Texas families and youth to learn the fundamental skills of nature, environmental stewardship, service, leadership, and cultural diversity.</a:t>
            </a:r>
          </a:p>
        </p:txBody>
      </p:sp>
      <p:sp>
        <p:nvSpPr>
          <p:cNvPr id="23" name="Freeform 23"/>
          <p:cNvSpPr/>
          <p:nvPr/>
        </p:nvSpPr>
        <p:spPr>
          <a:xfrm>
            <a:off x="6244802" y="870358"/>
            <a:ext cx="5833936" cy="2126728"/>
          </a:xfrm>
          <a:custGeom>
            <a:avLst/>
            <a:gdLst/>
            <a:ahLst/>
            <a:cxnLst/>
            <a:rect l="l" t="t" r="r" b="b"/>
            <a:pathLst>
              <a:path w="5833936" h="2126728">
                <a:moveTo>
                  <a:pt x="0" y="0"/>
                </a:moveTo>
                <a:lnTo>
                  <a:pt x="5833936" y="0"/>
                </a:lnTo>
                <a:lnTo>
                  <a:pt x="5833936" y="2126728"/>
                </a:lnTo>
                <a:lnTo>
                  <a:pt x="0" y="212672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28700" y="9046803"/>
            <a:ext cx="3135301" cy="564354"/>
          </a:xfrm>
          <a:custGeom>
            <a:avLst/>
            <a:gdLst/>
            <a:ahLst/>
            <a:cxnLst/>
            <a:rect l="l" t="t" r="r" b="b"/>
            <a:pathLst>
              <a:path w="3135301" h="564354">
                <a:moveTo>
                  <a:pt x="0" y="0"/>
                </a:moveTo>
                <a:lnTo>
                  <a:pt x="3135301" y="0"/>
                </a:lnTo>
                <a:lnTo>
                  <a:pt x="3135301" y="564354"/>
                </a:lnTo>
                <a:lnTo>
                  <a:pt x="0" y="5643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4376848" y="3330019"/>
            <a:ext cx="9569845" cy="895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54"/>
              </a:lnSpc>
            </a:pPr>
            <a:r>
              <a:rPr lang="en-US" sz="5253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PURPOSE/OBJECTIVE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419265" y="7369694"/>
            <a:ext cx="7449469" cy="947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6208" lvl="1" indent="-403104" algn="ctr">
              <a:lnSpc>
                <a:spcPts val="3622"/>
              </a:lnSpc>
              <a:buFont typeface="Arial"/>
              <a:buChar char="•"/>
            </a:pPr>
            <a:r>
              <a:rPr lang="en-US" sz="3734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Objective:</a:t>
            </a: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 “Strengthening Families, Building Community”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840960" y="4922174"/>
            <a:ext cx="12073660" cy="1861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6208" lvl="1" indent="-403104" algn="ctr">
              <a:lnSpc>
                <a:spcPts val="3622"/>
              </a:lnSpc>
              <a:buFont typeface="Arial"/>
              <a:buChar char="•"/>
            </a:pPr>
            <a:r>
              <a:rPr lang="en-US" sz="3734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Purpose</a:t>
            </a:r>
            <a:r>
              <a:rPr lang="en-US" sz="3734">
                <a:solidFill>
                  <a:srgbClr val="30318B"/>
                </a:solidFill>
                <a:latin typeface="Rosario"/>
                <a:ea typeface="Rosario"/>
                <a:cs typeface="Rosario"/>
                <a:sym typeface="Rosario"/>
              </a:rPr>
              <a:t>: to engage the public and increase the habitus of area families by fostering an environment that offers them more exploration, opportunities, and thus knowledge and life experiences.</a:t>
            </a:r>
          </a:p>
        </p:txBody>
      </p:sp>
      <p:sp>
        <p:nvSpPr>
          <p:cNvPr id="24" name="Freeform 24"/>
          <p:cNvSpPr/>
          <p:nvPr/>
        </p:nvSpPr>
        <p:spPr>
          <a:xfrm>
            <a:off x="6244802" y="870358"/>
            <a:ext cx="5833936" cy="2126728"/>
          </a:xfrm>
          <a:custGeom>
            <a:avLst/>
            <a:gdLst/>
            <a:ahLst/>
            <a:cxnLst/>
            <a:rect l="l" t="t" r="r" b="b"/>
            <a:pathLst>
              <a:path w="5833936" h="2126728">
                <a:moveTo>
                  <a:pt x="0" y="0"/>
                </a:moveTo>
                <a:lnTo>
                  <a:pt x="5833936" y="0"/>
                </a:lnTo>
                <a:lnTo>
                  <a:pt x="5833936" y="2126728"/>
                </a:lnTo>
                <a:lnTo>
                  <a:pt x="0" y="212672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4175070" y="3627866"/>
            <a:ext cx="10148682" cy="4220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0998" lvl="1" indent="-375499" algn="l">
              <a:lnSpc>
                <a:spcPts val="3721"/>
              </a:lnSpc>
              <a:buFont typeface="Arial"/>
              <a:buChar char="•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Adelante Awards &amp; Gala</a:t>
            </a:r>
          </a:p>
          <a:p>
            <a:pPr marL="750998" lvl="1" indent="-375499" algn="l">
              <a:lnSpc>
                <a:spcPts val="3721"/>
              </a:lnSpc>
              <a:buFont typeface="Arial"/>
              <a:buChar char="•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Bilingual Financial Literacy Workshop</a:t>
            </a:r>
          </a:p>
          <a:p>
            <a:pPr marL="750998" lvl="1" indent="-375499" algn="l">
              <a:lnSpc>
                <a:spcPts val="3721"/>
              </a:lnSpc>
              <a:buFont typeface="Arial"/>
              <a:buChar char="•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Cesar Chavez March &amp; Day of Service</a:t>
            </a:r>
          </a:p>
          <a:p>
            <a:pPr marL="750998" lvl="1" indent="-375499" algn="l">
              <a:lnSpc>
                <a:spcPts val="3721"/>
              </a:lnSpc>
              <a:buFont typeface="Arial"/>
              <a:buChar char="•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Cinco de Mayo Parade</a:t>
            </a:r>
          </a:p>
          <a:p>
            <a:pPr marL="750998" lvl="1" indent="-375499" algn="l">
              <a:lnSpc>
                <a:spcPts val="3721"/>
              </a:lnSpc>
              <a:buFont typeface="Arial"/>
              <a:buChar char="•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Día de los Niños, Día de los Libros Literacy Event</a:t>
            </a:r>
          </a:p>
          <a:p>
            <a:pPr marL="750998" lvl="1" indent="-375499" algn="l">
              <a:lnSpc>
                <a:spcPts val="3721"/>
              </a:lnSpc>
              <a:buFont typeface="Arial"/>
              <a:buChar char="•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Family Center Building Fund</a:t>
            </a:r>
          </a:p>
          <a:p>
            <a:pPr marL="750998" lvl="1" indent="-375499" algn="l">
              <a:lnSpc>
                <a:spcPts val="3721"/>
              </a:lnSpc>
              <a:buFont typeface="Arial"/>
              <a:buChar char="•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HealthBeat Equipment &amp; Fitness Initiative</a:t>
            </a:r>
          </a:p>
          <a:p>
            <a:pPr marL="750998" lvl="1" indent="-375499" algn="l">
              <a:lnSpc>
                <a:spcPts val="3721"/>
              </a:lnSpc>
              <a:buFont typeface="Arial"/>
              <a:buChar char="•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Hispanic Heritage Month CommUNITY Reception</a:t>
            </a:r>
          </a:p>
          <a:p>
            <a:pPr marL="750998" lvl="1" indent="-375499" algn="l">
              <a:lnSpc>
                <a:spcPts val="3721"/>
              </a:lnSpc>
              <a:buFont typeface="Arial"/>
              <a:buChar char="•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Latinas for a Cure</a:t>
            </a:r>
          </a:p>
        </p:txBody>
      </p:sp>
      <p:sp>
        <p:nvSpPr>
          <p:cNvPr id="21" name="Freeform 21"/>
          <p:cNvSpPr/>
          <p:nvPr/>
        </p:nvSpPr>
        <p:spPr>
          <a:xfrm>
            <a:off x="7507320" y="606788"/>
            <a:ext cx="3273359" cy="1193285"/>
          </a:xfrm>
          <a:custGeom>
            <a:avLst/>
            <a:gdLst/>
            <a:ahLst/>
            <a:cxnLst/>
            <a:rect l="l" t="t" r="r" b="b"/>
            <a:pathLst>
              <a:path w="3273359" h="1193285">
                <a:moveTo>
                  <a:pt x="0" y="0"/>
                </a:moveTo>
                <a:lnTo>
                  <a:pt x="3273360" y="0"/>
                </a:lnTo>
                <a:lnTo>
                  <a:pt x="3273360" y="1193284"/>
                </a:lnTo>
                <a:lnTo>
                  <a:pt x="0" y="1193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3599196" y="1974601"/>
            <a:ext cx="11089608" cy="145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7"/>
              </a:lnSpc>
            </a:pPr>
            <a:r>
              <a:rPr lang="en-US" sz="84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OUR PROJECTS TODAY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45470" y="-2376191"/>
            <a:ext cx="5272633" cy="527263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914620" y="7117545"/>
            <a:ext cx="5704840" cy="57048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23752" y="9567782"/>
            <a:ext cx="1839350" cy="183935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031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651846" y="2203119"/>
            <a:ext cx="1386647" cy="1386647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59C5F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-1107912" y="-1038882"/>
            <a:ext cx="2972604" cy="2972604"/>
          </a:xfrm>
          <a:custGeom>
            <a:avLst/>
            <a:gdLst/>
            <a:ahLst/>
            <a:cxnLst/>
            <a:rect l="l" t="t" r="r" b="b"/>
            <a:pathLst>
              <a:path w="2972604" h="2972604">
                <a:moveTo>
                  <a:pt x="0" y="0"/>
                </a:moveTo>
                <a:lnTo>
                  <a:pt x="2972604" y="0"/>
                </a:lnTo>
                <a:lnTo>
                  <a:pt x="2972604" y="2972604"/>
                </a:lnTo>
                <a:lnTo>
                  <a:pt x="0" y="29726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10800000">
            <a:off x="16457937" y="2063642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0" y="0"/>
                </a:moveTo>
                <a:lnTo>
                  <a:pt x="1361627" y="0"/>
                </a:lnTo>
                <a:lnTo>
                  <a:pt x="1361627" y="1361627"/>
                </a:lnTo>
                <a:lnTo>
                  <a:pt x="0" y="13616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6637449" y="8575609"/>
            <a:ext cx="3216273" cy="3216273"/>
          </a:xfrm>
          <a:custGeom>
            <a:avLst/>
            <a:gdLst/>
            <a:ahLst/>
            <a:cxnLst/>
            <a:rect l="l" t="t" r="r" b="b"/>
            <a:pathLst>
              <a:path w="3216273" h="3216273">
                <a:moveTo>
                  <a:pt x="0" y="0"/>
                </a:moveTo>
                <a:lnTo>
                  <a:pt x="3216273" y="0"/>
                </a:lnTo>
                <a:lnTo>
                  <a:pt x="3216273" y="3216273"/>
                </a:lnTo>
                <a:lnTo>
                  <a:pt x="0" y="32162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986566" y="7117545"/>
            <a:ext cx="1031856" cy="1031856"/>
          </a:xfrm>
          <a:custGeom>
            <a:avLst/>
            <a:gdLst/>
            <a:ahLst/>
            <a:cxnLst/>
            <a:rect l="l" t="t" r="r" b="b"/>
            <a:pathLst>
              <a:path w="1031856" h="1031856">
                <a:moveTo>
                  <a:pt x="0" y="0"/>
                </a:moveTo>
                <a:lnTo>
                  <a:pt x="1031856" y="0"/>
                </a:lnTo>
                <a:lnTo>
                  <a:pt x="1031856" y="1031855"/>
                </a:lnTo>
                <a:lnTo>
                  <a:pt x="0" y="10318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2284594" y="-1726493"/>
            <a:ext cx="2664744" cy="2664744"/>
          </a:xfrm>
          <a:custGeom>
            <a:avLst/>
            <a:gdLst/>
            <a:ahLst/>
            <a:cxnLst/>
            <a:rect l="l" t="t" r="r" b="b"/>
            <a:pathLst>
              <a:path w="2664744" h="2664744">
                <a:moveTo>
                  <a:pt x="0" y="0"/>
                </a:moveTo>
                <a:lnTo>
                  <a:pt x="2664745" y="0"/>
                </a:lnTo>
                <a:lnTo>
                  <a:pt x="2664745" y="2664745"/>
                </a:lnTo>
                <a:lnTo>
                  <a:pt x="0" y="266474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10800000" flipH="1">
            <a:off x="16457937" y="606788"/>
            <a:ext cx="1361627" cy="1361627"/>
          </a:xfrm>
          <a:custGeom>
            <a:avLst/>
            <a:gdLst/>
            <a:ahLst/>
            <a:cxnLst/>
            <a:rect l="l" t="t" r="r" b="b"/>
            <a:pathLst>
              <a:path w="1361627" h="1361627">
                <a:moveTo>
                  <a:pt x="1361627" y="0"/>
                </a:moveTo>
                <a:lnTo>
                  <a:pt x="0" y="0"/>
                </a:lnTo>
                <a:lnTo>
                  <a:pt x="0" y="1361627"/>
                </a:lnTo>
                <a:lnTo>
                  <a:pt x="1361627" y="1361627"/>
                </a:lnTo>
                <a:lnTo>
                  <a:pt x="136162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7507320" y="606788"/>
            <a:ext cx="3273359" cy="1193285"/>
          </a:xfrm>
          <a:custGeom>
            <a:avLst/>
            <a:gdLst/>
            <a:ahLst/>
            <a:cxnLst/>
            <a:rect l="l" t="t" r="r" b="b"/>
            <a:pathLst>
              <a:path w="3273359" h="1193285">
                <a:moveTo>
                  <a:pt x="0" y="0"/>
                </a:moveTo>
                <a:lnTo>
                  <a:pt x="3273360" y="0"/>
                </a:lnTo>
                <a:lnTo>
                  <a:pt x="3273360" y="1193284"/>
                </a:lnTo>
                <a:lnTo>
                  <a:pt x="0" y="11932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5089983" y="3627866"/>
            <a:ext cx="8710258" cy="5153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0998" lvl="1" indent="-375499" algn="l">
              <a:lnSpc>
                <a:spcPts val="3721"/>
              </a:lnSpc>
              <a:buFont typeface="Arial"/>
              <a:buChar char="•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Mini Pinewood Derby &amp; Model Car Show</a:t>
            </a:r>
          </a:p>
          <a:p>
            <a:pPr marL="750998" lvl="1" indent="-375499" algn="l">
              <a:lnSpc>
                <a:spcPts val="3721"/>
              </a:lnSpc>
              <a:buFont typeface="Arial"/>
              <a:buChar char="•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Read to Lead, Read to Grow Programs </a:t>
            </a:r>
          </a:p>
          <a:p>
            <a:pPr marL="1501997" lvl="2" indent="-500666" algn="l">
              <a:lnSpc>
                <a:spcPts val="3721"/>
              </a:lnSpc>
              <a:buAutoNum type="alphaLcPeriod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LHF Little Libraries </a:t>
            </a:r>
          </a:p>
          <a:p>
            <a:pPr marL="1501997" lvl="2" indent="-500666" algn="l">
              <a:lnSpc>
                <a:spcPts val="3721"/>
              </a:lnSpc>
              <a:buAutoNum type="alphaLcPeriod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Free Digital Library</a:t>
            </a:r>
          </a:p>
          <a:p>
            <a:pPr marL="750998" lvl="1" indent="-375499" algn="l">
              <a:lnSpc>
                <a:spcPts val="3721"/>
              </a:lnSpc>
              <a:buFont typeface="Arial"/>
              <a:buChar char="•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Scholarship Program</a:t>
            </a:r>
          </a:p>
          <a:p>
            <a:pPr marL="750998" lvl="1" indent="-375499" algn="l">
              <a:lnSpc>
                <a:spcPts val="3721"/>
              </a:lnSpc>
              <a:buFont typeface="Arial"/>
              <a:buChar char="•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“Here’s to Our Heroes” Veteran’s Project</a:t>
            </a:r>
          </a:p>
          <a:p>
            <a:pPr marL="750998" lvl="1" indent="-375499" algn="l">
              <a:lnSpc>
                <a:spcPts val="3721"/>
              </a:lnSpc>
              <a:buFont typeface="Arial"/>
              <a:buChar char="•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“Vamos a Pescar, Let’s Go Fishing” Event</a:t>
            </a:r>
          </a:p>
          <a:p>
            <a:pPr marL="750998" lvl="1" indent="-375499" algn="l">
              <a:lnSpc>
                <a:spcPts val="3721"/>
              </a:lnSpc>
              <a:buFont typeface="Arial"/>
              <a:buChar char="•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Veteran’s Parade</a:t>
            </a:r>
          </a:p>
          <a:p>
            <a:pPr marL="750998" lvl="1" indent="-375499" algn="l">
              <a:lnSpc>
                <a:spcPts val="3721"/>
              </a:lnSpc>
              <a:buFont typeface="Arial"/>
              <a:buChar char="•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Warm Hearts</a:t>
            </a:r>
          </a:p>
          <a:p>
            <a:pPr marL="750998" lvl="1" indent="-375499" algn="l">
              <a:lnSpc>
                <a:spcPts val="3721"/>
              </a:lnSpc>
              <a:buFont typeface="Arial"/>
              <a:buChar char="•"/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West Texas Latino Artist Show </a:t>
            </a:r>
          </a:p>
          <a:p>
            <a:pPr algn="l">
              <a:lnSpc>
                <a:spcPts val="3721"/>
              </a:lnSpc>
            </a:pPr>
            <a:r>
              <a:rPr lang="en-US" sz="3478">
                <a:solidFill>
                  <a:srgbClr val="000000"/>
                </a:solidFill>
                <a:latin typeface="Rosario"/>
                <a:ea typeface="Rosario"/>
                <a:cs typeface="Rosario"/>
                <a:sym typeface="Rosario"/>
              </a:rPr>
              <a:t>        &amp; Día de los Muertos Celebración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99196" y="1974601"/>
            <a:ext cx="11089608" cy="1450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7"/>
              </a:lnSpc>
            </a:pPr>
            <a:r>
              <a:rPr lang="en-US" sz="8462" b="1">
                <a:solidFill>
                  <a:srgbClr val="30318B"/>
                </a:solidFill>
                <a:latin typeface="Rosario Bold"/>
                <a:ea typeface="Rosario Bold"/>
                <a:cs typeface="Rosario Bold"/>
                <a:sym typeface="Rosario Bold"/>
              </a:rPr>
              <a:t>OUR PROJECTS TODAY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Microsoft Office PowerPoint</Application>
  <PresentationFormat>Custom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Rosario Bold</vt:lpstr>
      <vt:lpstr>Arial</vt:lpstr>
      <vt:lpstr>Rosario Italics</vt:lpstr>
      <vt:lpstr>Calibri</vt:lpstr>
      <vt:lpstr>Rosario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Hermanos Familia A Small Organization, Doing Big Things Presentation</dc:title>
  <dc:creator>Christy Martinez-Garcia</dc:creator>
  <cp:lastModifiedBy>Christy Martinez-Garcia</cp:lastModifiedBy>
  <cp:revision>1</cp:revision>
  <dcterms:created xsi:type="dcterms:W3CDTF">2006-08-16T00:00:00Z</dcterms:created>
  <dcterms:modified xsi:type="dcterms:W3CDTF">2025-02-05T13:07:14Z</dcterms:modified>
  <dc:identifier>DAGc4f6yA9Y</dc:identifier>
</cp:coreProperties>
</file>